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notesMasterIdLst>
    <p:notesMasterId r:id="rId25"/>
  </p:notesMasterIdLst>
  <p:sldIdLst>
    <p:sldId id="317" r:id="rId2"/>
    <p:sldId id="363" r:id="rId3"/>
    <p:sldId id="390" r:id="rId4"/>
    <p:sldId id="365" r:id="rId5"/>
    <p:sldId id="391" r:id="rId6"/>
    <p:sldId id="406" r:id="rId7"/>
    <p:sldId id="366" r:id="rId8"/>
    <p:sldId id="403" r:id="rId9"/>
    <p:sldId id="407" r:id="rId10"/>
    <p:sldId id="392" r:id="rId11"/>
    <p:sldId id="409" r:id="rId12"/>
    <p:sldId id="408" r:id="rId13"/>
    <p:sldId id="405" r:id="rId14"/>
    <p:sldId id="401" r:id="rId15"/>
    <p:sldId id="404" r:id="rId16"/>
    <p:sldId id="400" r:id="rId17"/>
    <p:sldId id="393" r:id="rId18"/>
    <p:sldId id="394" r:id="rId19"/>
    <p:sldId id="395" r:id="rId20"/>
    <p:sldId id="399" r:id="rId21"/>
    <p:sldId id="396" r:id="rId22"/>
    <p:sldId id="397" r:id="rId23"/>
    <p:sldId id="318" r:id="rId24"/>
  </p:sldIdLst>
  <p:sldSz cx="9144000" cy="6858000" type="screen4x3"/>
  <p:notesSz cx="6858000" cy="9144000"/>
  <p:defaultTextStyle>
    <a:defPPr>
      <a:defRPr lang="zh-CN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数据抓取基础知识" id="{354347DB-713E-8E4C-B426-7A036AC9D821}">
          <p14:sldIdLst>
            <p14:sldId id="317"/>
            <p14:sldId id="363"/>
            <p14:sldId id="390"/>
            <p14:sldId id="365"/>
            <p14:sldId id="391"/>
            <p14:sldId id="406"/>
            <p14:sldId id="366"/>
            <p14:sldId id="403"/>
            <p14:sldId id="407"/>
            <p14:sldId id="392"/>
            <p14:sldId id="409"/>
            <p14:sldId id="408"/>
            <p14:sldId id="405"/>
            <p14:sldId id="401"/>
            <p14:sldId id="404"/>
            <p14:sldId id="400"/>
            <p14:sldId id="393"/>
            <p14:sldId id="394"/>
            <p14:sldId id="395"/>
            <p14:sldId id="399"/>
            <p14:sldId id="396"/>
            <p14:sldId id="397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D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75" autoAdjust="0"/>
    <p:restoredTop sz="92440" autoAdjust="0"/>
  </p:normalViewPr>
  <p:slideViewPr>
    <p:cSldViewPr snapToGrid="0" snapToObjects="1">
      <p:cViewPr>
        <p:scale>
          <a:sx n="110" d="100"/>
          <a:sy n="110" d="100"/>
        </p:scale>
        <p:origin x="1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F3FF9A4E-E4CD-46BB-8330-AE8B871AB2F2}" type="datetime1">
              <a:rPr lang="zh-CN" altLang="en-US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3076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zh-CN" altLang="en-US" smtClean="0"/>
              <a:t>单击此处编辑母版文本样式</a:t>
            </a:r>
          </a:p>
          <a:p>
            <a:pPr>
              <a:defRPr/>
            </a:pPr>
            <a:r>
              <a:rPr lang="zh-CN" altLang="en-US" smtClean="0"/>
              <a:t>二级</a:t>
            </a:r>
          </a:p>
          <a:p>
            <a:pPr>
              <a:defRPr/>
            </a:pPr>
            <a:r>
              <a:rPr lang="zh-CN" altLang="en-US" smtClean="0"/>
              <a:t>三级</a:t>
            </a:r>
          </a:p>
          <a:p>
            <a:pPr>
              <a:defRPr/>
            </a:pPr>
            <a:r>
              <a:rPr lang="zh-CN" altLang="en-US" smtClean="0"/>
              <a:t>四级</a:t>
            </a:r>
          </a:p>
          <a:p>
            <a:pPr>
              <a:defRPr/>
            </a:pPr>
            <a:r>
              <a:rPr lang="zh-CN" altLang="en-US" smtClean="0"/>
              <a:t>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幻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4DAC2781-B66C-413C-B009-A97FB973E51B}" type="slidenum">
              <a:rPr lang="zh-CN" altLang="en-US"/>
              <a:pPr>
                <a:defRPr/>
              </a:pPr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426345983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www.ibm.com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developerworks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cn</a:t>
            </a:r>
            <a:r>
              <a:rPr kumimoji="1" lang="en-US" altLang="zh-CN" dirty="0" smtClean="0"/>
              <a:t>/web/1309_fengyq_seleniumvswebdriver/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152003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selenium.webdriver.common.keys</a:t>
            </a:r>
            <a:r>
              <a:rPr lang="en-US" altLang="zh-CN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import</a:t>
            </a:r>
            <a:r>
              <a:rPr lang="en-US" altLang="zh-CN" dirty="0" smtClean="0"/>
              <a:t> Keys </a:t>
            </a:r>
            <a:br>
              <a:rPr lang="en-US" altLang="zh-CN" dirty="0" smtClean="0"/>
            </a:b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selenium.webdriver.common.by</a:t>
            </a:r>
            <a:r>
              <a:rPr lang="en-US" altLang="zh-CN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import</a:t>
            </a:r>
            <a:r>
              <a:rPr lang="en-US" altLang="zh-CN" dirty="0" smtClean="0"/>
              <a:t> By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selenium.webdriver.support.ui</a:t>
            </a:r>
            <a:r>
              <a:rPr lang="en-US" altLang="zh-CN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import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WebDriverWait</a:t>
            </a:r>
            <a:endParaRPr lang="en-US" altLang="zh-CN" dirty="0" smtClean="0"/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from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selenium.webdriver.support</a:t>
            </a:r>
            <a:r>
              <a:rPr lang="en-US" altLang="zh-CN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import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expected_conditions</a:t>
            </a:r>
            <a:r>
              <a:rPr lang="en-US" altLang="zh-CN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as</a:t>
            </a:r>
            <a:r>
              <a:rPr lang="en-US" altLang="zh-CN" dirty="0" smtClean="0"/>
              <a:t> EC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18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7102375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19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343015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21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6773082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dirty="0" smtClean="0"/>
              <a:t>http://bj.58.com/</a:t>
            </a:r>
            <a:r>
              <a:rPr kumimoji="1" lang="en-US" altLang="zh-CN" dirty="0" err="1" smtClean="0"/>
              <a:t>qiuzu</a:t>
            </a:r>
            <a:r>
              <a:rPr kumimoji="1" lang="en-US" altLang="zh-CN" dirty="0" smtClean="0"/>
              <a:t>/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22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812728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23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261338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610658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10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076141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659189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752282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dirty="0" err="1" smtClean="0"/>
              <a:t>Itcast_soft_test</a:t>
            </a:r>
            <a:r>
              <a:rPr kumimoji="1" lang="en-US" altLang="zh-CN" baseline="0" dirty="0" smtClean="0"/>
              <a:t> 1qaz2wsx#EDC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13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741242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961078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659540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2018/3/27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584011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  <a:t>2018/3/27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789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  <a:t>2018/3/27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98475" y="1844824"/>
            <a:ext cx="8128000" cy="415925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n"/>
              <a:defRPr sz="2000"/>
            </a:lvl1pPr>
            <a:lvl2pPr marL="800100" indent="-342900">
              <a:buFont typeface="Wingdings" panose="05000000000000000000" pitchFamily="2" charset="2"/>
              <a:buChar char="p"/>
              <a:defRPr sz="2000"/>
            </a:lvl2pPr>
            <a:lvl3pPr marL="1143000" indent="-228600">
              <a:buFont typeface="Wingdings" panose="05000000000000000000" pitchFamily="2" charset="2"/>
              <a:buChar char="Ø"/>
              <a:defRPr sz="2000"/>
            </a:lvl3pPr>
            <a:lvl4pPr marL="1600200" indent="-228600">
              <a:buFont typeface="Wingdings" panose="05000000000000000000" pitchFamily="2" charset="2"/>
              <a:buChar char="ü"/>
              <a:defRPr sz="2000"/>
            </a:lvl4pPr>
            <a:lvl5pPr marL="2057400" indent="-2286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498475" y="595318"/>
            <a:ext cx="8128000" cy="715579"/>
          </a:xfrm>
        </p:spPr>
        <p:txBody>
          <a:bodyPr anchor="b"/>
          <a:lstStyle>
            <a:lvl1pPr algn="ctr">
              <a:defRPr sz="3600">
                <a:latin typeface="Hiragino Sans GB W3" charset="-122"/>
                <a:ea typeface="Hiragino Sans GB W3" charset="-122"/>
                <a:cs typeface="Hiragino Sans GB W3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87681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2412544"/>
            <a:ext cx="6858000" cy="2387600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94590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E6C31-EE7A-4411-A45C-DDF7D2352E4A}" type="datetimeFigureOut">
              <a:rPr lang="zh-CN" altLang="en-US" smtClean="0"/>
              <a:t>2018/3/27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643336"/>
            <a:ext cx="8128000" cy="83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 smtClean="0">
                <a:sym typeface="Eurostile" charset="0"/>
              </a:rPr>
              <a:t>单击此处编辑母版标题样式</a:t>
            </a:r>
          </a:p>
        </p:txBody>
      </p:sp>
      <p:sp>
        <p:nvSpPr>
          <p:cNvPr id="8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3075" y="1994694"/>
            <a:ext cx="8128000" cy="415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 smtClean="0">
                <a:sym typeface="Eurostile" charset="0"/>
              </a:rPr>
              <a:t>单击此处编辑母版文本样式</a:t>
            </a:r>
          </a:p>
          <a:p>
            <a:pPr lvl="1"/>
            <a:r>
              <a:rPr lang="zh-CN" dirty="0" smtClean="0">
                <a:sym typeface="Eurostile" charset="0"/>
              </a:rPr>
              <a:t>二级</a:t>
            </a:r>
          </a:p>
          <a:p>
            <a:pPr lvl="2"/>
            <a:r>
              <a:rPr lang="zh-CN" dirty="0" smtClean="0">
                <a:sym typeface="Eurostile" charset="0"/>
              </a:rPr>
              <a:t>三级</a:t>
            </a:r>
          </a:p>
          <a:p>
            <a:pPr lvl="3"/>
            <a:r>
              <a:rPr lang="zh-CN" dirty="0" smtClean="0">
                <a:sym typeface="Eurostile" charset="0"/>
              </a:rPr>
              <a:t>四级</a:t>
            </a:r>
          </a:p>
          <a:p>
            <a:pPr lvl="4"/>
            <a:r>
              <a:rPr lang="zh-CN" dirty="0" smtClean="0">
                <a:sym typeface="Eurostile" charset="0"/>
              </a:rPr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42785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h.58.com/" TargetMode="External"/><Relationship Id="rId4" Type="http://schemas.openxmlformats.org/officeDocument/2006/relationships/hyperlink" Target="https://qzone.qq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de.google.com/p/tesseract-ocr/downloads/list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elenium-python-zh.readthedocs.io/en/latest/waits.html" TargetMode="External"/><Relationship Id="rId4" Type="http://schemas.openxmlformats.org/officeDocument/2006/relationships/hyperlink" Target="http://www.cnblogs.com/fnng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phantomjs.org/" TargetMode="External"/><Relationship Id="rId4" Type="http://schemas.openxmlformats.org/officeDocument/2006/relationships/hyperlink" Target="http://blog.csdn.net/huilan_same/article/details/51896672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14017" y="2660688"/>
            <a:ext cx="4506362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48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</a:t>
            </a:r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48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endParaRPr lang="zh-CN" altLang="zh-CN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8400" y="1371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2275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dirty="0" smtClean="0"/>
              <a:t>页面元素定位</a:t>
            </a:r>
            <a:endParaRPr kumimoji="1"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691116" y="1158949"/>
            <a:ext cx="76660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为什么要进行元素定位？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定位出元素之后，才能获取元素标签之间的文本内容或者标签属性值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元素</a:t>
            </a:r>
            <a:r>
              <a:rPr lang="zh-CN" altLang="en-US" dirty="0"/>
              <a:t>定位方法的分类</a:t>
            </a:r>
            <a:r>
              <a:rPr lang="en-US" altLang="zh-CN" dirty="0"/>
              <a:t>(</a:t>
            </a:r>
            <a:r>
              <a:rPr lang="zh-CN" altLang="en-US" dirty="0"/>
              <a:t>调用方式</a:t>
            </a:r>
            <a:r>
              <a:rPr lang="en-US" altLang="zh-CN" dirty="0"/>
              <a:t>):</a:t>
            </a:r>
          </a:p>
          <a:p>
            <a:r>
              <a:rPr lang="en-US" altLang="zh-CN" dirty="0"/>
              <a:t>		</a:t>
            </a:r>
          </a:p>
          <a:p>
            <a:r>
              <a:rPr lang="en-US" altLang="zh-CN" dirty="0"/>
              <a:t>		1.</a:t>
            </a:r>
            <a:r>
              <a:rPr lang="zh-CN" altLang="en-US" dirty="0"/>
              <a:t>直接调用型</a:t>
            </a:r>
            <a:r>
              <a:rPr lang="en-US" altLang="zh-CN" dirty="0"/>
              <a:t>(</a:t>
            </a:r>
            <a:r>
              <a:rPr lang="zh-CN" altLang="en-US" dirty="0">
                <a:solidFill>
                  <a:srgbClr val="FF0000"/>
                </a:solidFill>
              </a:rPr>
              <a:t>推荐方式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			</a:t>
            </a:r>
            <a:r>
              <a:rPr lang="en-US" altLang="zh-CN" dirty="0" smtClean="0"/>
              <a:t>el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driver.find_element_by_xxx</a:t>
            </a:r>
            <a:r>
              <a:rPr lang="en-US" altLang="zh-CN" dirty="0" smtClean="0"/>
              <a:t>(value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		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/>
              <a:t>		2.</a:t>
            </a:r>
            <a:r>
              <a:rPr lang="zh-CN" altLang="en-US" dirty="0"/>
              <a:t>使用</a:t>
            </a:r>
            <a:r>
              <a:rPr lang="en-US" altLang="zh-CN" dirty="0"/>
              <a:t>By</a:t>
            </a:r>
            <a:r>
              <a:rPr lang="zh-CN" altLang="en-US" dirty="0"/>
              <a:t>类型</a:t>
            </a:r>
            <a:r>
              <a:rPr lang="en-US" altLang="zh-CN" dirty="0"/>
              <a:t>(</a:t>
            </a:r>
            <a:r>
              <a:rPr lang="zh-CN" altLang="en-US" dirty="0"/>
              <a:t>需要导入</a:t>
            </a:r>
            <a:r>
              <a:rPr lang="en-US" altLang="zh-CN" dirty="0"/>
              <a:t>By)</a:t>
            </a:r>
          </a:p>
          <a:p>
            <a:r>
              <a:rPr lang="en-US" altLang="zh-CN" dirty="0"/>
              <a:t>			from</a:t>
            </a:r>
            <a:r>
              <a:rPr lang="zh-CN" altLang="en-US" dirty="0"/>
              <a:t> </a:t>
            </a:r>
            <a:r>
              <a:rPr lang="en-US" altLang="zh-CN" dirty="0" err="1"/>
              <a:t>selenium.webdriver.common.by</a:t>
            </a:r>
            <a:r>
              <a:rPr lang="zh-CN" altLang="en-US" dirty="0"/>
              <a:t> </a:t>
            </a:r>
            <a:r>
              <a:rPr lang="en-US" altLang="zh-CN" dirty="0"/>
              <a:t>import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</a:p>
          <a:p>
            <a:r>
              <a:rPr lang="en-US" altLang="zh-CN" dirty="0"/>
              <a:t>			</a:t>
            </a:r>
            <a:r>
              <a:rPr lang="en-US" altLang="zh-CN" dirty="0" err="1"/>
              <a:t>driver.find_element</a:t>
            </a:r>
            <a:r>
              <a:rPr lang="en-US" altLang="zh-CN" dirty="0"/>
              <a:t>(</a:t>
            </a:r>
            <a:r>
              <a:rPr lang="en-US" altLang="zh-CN" dirty="0" err="1"/>
              <a:t>By.xxx,value</a:t>
            </a:r>
            <a:r>
              <a:rPr lang="en-US" altLang="zh-CN" dirty="0" smtClean="0"/>
              <a:t>)</a:t>
            </a:r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76531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dirty="0" smtClean="0"/>
              <a:t>对元素的操作</a:t>
            </a:r>
            <a:endParaRPr kumimoji="1" lang="zh-CN" altLang="en-US" sz="3600" dirty="0"/>
          </a:p>
        </p:txBody>
      </p:sp>
      <p:sp>
        <p:nvSpPr>
          <p:cNvPr id="2" name="文本框 1"/>
          <p:cNvSpPr txBox="1"/>
          <p:nvPr/>
        </p:nvSpPr>
        <p:spPr>
          <a:xfrm>
            <a:off x="903768" y="1392864"/>
            <a:ext cx="74002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/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从定位到的元素中提取数据的方法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el.get_attribute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(key)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获取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key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属性名对应的属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性值</a:t>
            </a: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el.text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					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获取开闭标签之间的文本内容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对定位到的元素的操作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</a:p>
          <a:p>
            <a:pPr marL="0" lvl="2"/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el.click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			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对元素执行点击操作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el.submit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		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对元素执行提交操作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el.clear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			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清空可输入元素中的数据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lvl="2"/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el.send_keys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(data)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向可输入元素输入数据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2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dirty="0" smtClean="0"/>
              <a:t>页面元素定位</a:t>
            </a:r>
            <a:endParaRPr kumimoji="1" lang="zh-CN" altLang="en-US" sz="3600" dirty="0"/>
          </a:p>
        </p:txBody>
      </p:sp>
      <p:sp>
        <p:nvSpPr>
          <p:cNvPr id="2" name="矩形 1"/>
          <p:cNvSpPr/>
          <p:nvPr/>
        </p:nvSpPr>
        <p:spPr>
          <a:xfrm>
            <a:off x="999458" y="1482720"/>
            <a:ext cx="7581016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元素定位</a:t>
            </a:r>
            <a:r>
              <a:rPr lang="zh-CN" altLang="en-US" dirty="0" smtClean="0"/>
              <a:t>的两种方式</a:t>
            </a:r>
            <a:r>
              <a:rPr lang="en-US" altLang="zh-CN" dirty="0" smtClean="0"/>
              <a:t>(</a:t>
            </a:r>
            <a:r>
              <a:rPr lang="zh-CN" altLang="en-US" dirty="0" smtClean="0"/>
              <a:t>返回结果</a:t>
            </a:r>
            <a:r>
              <a:rPr lang="en-US" altLang="zh-CN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endParaRPr lang="en-US" altLang="zh-CN" dirty="0"/>
          </a:p>
          <a:p>
            <a:pPr marL="742950" lvl="1" indent="-285750">
              <a:buFont typeface="Arial" charset="0"/>
              <a:buChar char="•"/>
            </a:pPr>
            <a:r>
              <a:rPr lang="en-US" altLang="zh-CN" dirty="0" err="1" smtClean="0"/>
              <a:t>driver.find_element_by_xxx</a:t>
            </a:r>
            <a:r>
              <a:rPr lang="en-US" altLang="zh-CN" dirty="0"/>
              <a:t>()</a:t>
            </a:r>
            <a:r>
              <a:rPr lang="en-US" altLang="zh-CN" sz="1600" dirty="0"/>
              <a:t>			</a:t>
            </a:r>
          </a:p>
          <a:p>
            <a:pPr marL="1200150" lvl="2" indent="-285750">
              <a:buFont typeface="Arial" charset="0"/>
              <a:buChar char="•"/>
            </a:pPr>
            <a:r>
              <a:rPr lang="zh-CN" altLang="en-US" sz="1600" dirty="0"/>
              <a:t>使用场景</a:t>
            </a:r>
            <a:r>
              <a:rPr lang="en-US" altLang="zh-CN" sz="1600" dirty="0"/>
              <a:t>:</a:t>
            </a:r>
          </a:p>
          <a:p>
            <a:pPr marL="1657350" lvl="3" indent="-285750">
              <a:buFont typeface="Arial" charset="0"/>
              <a:buChar char="•"/>
            </a:pPr>
            <a:r>
              <a:rPr lang="zh-CN" altLang="en-US" sz="1600" dirty="0"/>
              <a:t>一般用于精确定位一个元素</a:t>
            </a:r>
            <a:endParaRPr lang="en-US" altLang="zh-CN" sz="1600" dirty="0"/>
          </a:p>
          <a:p>
            <a:pPr marL="1657350" lvl="3" indent="-285750">
              <a:buFont typeface="Arial" charset="0"/>
              <a:buChar char="•"/>
            </a:pPr>
            <a:r>
              <a:rPr lang="zh-CN" altLang="en-US" sz="1600" dirty="0"/>
              <a:t>返回结果为一个</a:t>
            </a:r>
            <a:r>
              <a:rPr lang="en-US" altLang="zh-CN" sz="1600" dirty="0"/>
              <a:t>element</a:t>
            </a:r>
            <a:r>
              <a:rPr lang="zh-CN" altLang="en-US" sz="1600" dirty="0"/>
              <a:t>对象</a:t>
            </a:r>
            <a:endParaRPr lang="en-US" altLang="zh-CN" sz="1600" dirty="0"/>
          </a:p>
          <a:p>
            <a:pPr marL="742950" lvl="1" indent="-285750">
              <a:buFont typeface="Arial" charset="0"/>
              <a:buChar char="•"/>
            </a:pPr>
            <a:endParaRPr lang="en-US" altLang="zh-CN" sz="1600" dirty="0"/>
          </a:p>
          <a:p>
            <a:pPr marL="742950" lvl="1" indent="-285750">
              <a:buFont typeface="Arial" charset="0"/>
              <a:buChar char="•"/>
            </a:pPr>
            <a:r>
              <a:rPr lang="en-US" altLang="zh-CN" dirty="0" err="1"/>
              <a:t>driver.find_elements_by_xxx</a:t>
            </a:r>
            <a:r>
              <a:rPr lang="en-US" altLang="zh-CN" sz="1600" dirty="0"/>
              <a:t>	()	</a:t>
            </a:r>
          </a:p>
          <a:p>
            <a:pPr marL="1200150" lvl="2" indent="-285750">
              <a:buFont typeface="Arial" charset="0"/>
              <a:buChar char="•"/>
            </a:pPr>
            <a:r>
              <a:rPr lang="zh-CN" altLang="en-US" sz="1600" dirty="0"/>
              <a:t>使用场景</a:t>
            </a:r>
            <a:r>
              <a:rPr lang="en-US" altLang="zh-CN" sz="1600" dirty="0"/>
              <a:t>:</a:t>
            </a:r>
          </a:p>
          <a:p>
            <a:pPr marL="1657350" lvl="3" indent="-285750">
              <a:buFont typeface="Arial" charset="0"/>
              <a:buChar char="•"/>
            </a:pPr>
            <a:r>
              <a:rPr lang="zh-CN" altLang="en-US" sz="1600" dirty="0"/>
              <a:t>定位一组元素</a:t>
            </a:r>
            <a:endParaRPr lang="en-US" altLang="zh-CN" sz="1600" dirty="0"/>
          </a:p>
          <a:p>
            <a:pPr marL="1657350" lvl="3" indent="-285750">
              <a:buFont typeface="Arial" charset="0"/>
              <a:buChar char="•"/>
            </a:pPr>
            <a:r>
              <a:rPr lang="zh-CN" altLang="en-US" sz="1600" dirty="0"/>
              <a:t>返回结果为</a:t>
            </a:r>
            <a:r>
              <a:rPr lang="en-US" altLang="zh-CN" sz="1600" dirty="0"/>
              <a:t>element</a:t>
            </a:r>
            <a:r>
              <a:rPr lang="zh-CN" altLang="en-US" sz="1600" dirty="0"/>
              <a:t>对象</a:t>
            </a:r>
            <a:r>
              <a:rPr lang="zh-CN" altLang="en-US" sz="1600" dirty="0" smtClean="0"/>
              <a:t>列表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89760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dirty="0" smtClean="0"/>
              <a:t>页面元素定位</a:t>
            </a:r>
            <a:endParaRPr kumimoji="1"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770859" y="1265275"/>
            <a:ext cx="8107327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/>
              <a:t>定位元素的</a:t>
            </a:r>
            <a:r>
              <a:rPr lang="en-US" altLang="zh-CN" dirty="0" smtClean="0"/>
              <a:t>8</a:t>
            </a:r>
            <a:r>
              <a:rPr lang="zh-CN" altLang="en-US" dirty="0" smtClean="0"/>
              <a:t>种方法</a:t>
            </a:r>
            <a:r>
              <a:rPr lang="en-US" altLang="zh-CN" dirty="0" smtClean="0"/>
              <a:t>:</a:t>
            </a:r>
          </a:p>
          <a:p>
            <a:pPr marL="800100" lvl="1" indent="-342900">
              <a:buFont typeface="Arial" charset="0"/>
              <a:buChar char="•"/>
            </a:pPr>
            <a:endParaRPr lang="en-US" altLang="zh-CN" dirty="0"/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e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l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driver.find_element_by_id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使用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id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值定位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el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err="1">
                <a:latin typeface="Hiragino Sans GB W3" charset="-122"/>
                <a:ea typeface="Hiragino Sans GB W3" charset="-122"/>
                <a:cs typeface="Hiragino Sans GB W3" charset="-122"/>
              </a:rPr>
              <a:t>driver.find_element</a:t>
            </a:r>
            <a:r>
              <a:rPr lang="en-US" altLang="zh-CN" sz="1600" dirty="0" err="1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s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_by_xpath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使用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xpath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定位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el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driver.find_element</a:t>
            </a:r>
            <a:r>
              <a:rPr lang="en-US" altLang="zh-CN" sz="1600" dirty="0" err="1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s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_by_tag_name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使用标签名定位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el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err="1">
                <a:latin typeface="Hiragino Sans GB W3" charset="-122"/>
                <a:ea typeface="Hiragino Sans GB W3" charset="-122"/>
                <a:cs typeface="Hiragino Sans GB W3" charset="-122"/>
              </a:rPr>
              <a:t>driver.find_element</a:t>
            </a:r>
            <a:r>
              <a:rPr lang="en-US" altLang="zh-CN" sz="1600" dirty="0" err="1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s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_by_link_text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使用文本定位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el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err="1">
                <a:latin typeface="Hiragino Sans GB W3" charset="-122"/>
                <a:ea typeface="Hiragino Sans GB W3" charset="-122"/>
                <a:cs typeface="Hiragino Sans GB W3" charset="-122"/>
              </a:rPr>
              <a:t>driver.find_element</a:t>
            </a:r>
            <a:r>
              <a:rPr lang="en-US" altLang="zh-CN" sz="1600" dirty="0" err="1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s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_by_partial_link_text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使用部分文本定位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el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err="1">
                <a:latin typeface="Hiragino Sans GB W3" charset="-122"/>
                <a:ea typeface="Hiragino Sans GB W3" charset="-122"/>
                <a:cs typeface="Hiragino Sans GB W3" charset="-122"/>
              </a:rPr>
              <a:t>driver.find_element</a:t>
            </a:r>
            <a:r>
              <a:rPr lang="en-US" altLang="zh-CN" sz="1600" dirty="0" err="1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s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_by_name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使用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name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属性值定位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el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err="1">
                <a:latin typeface="Hiragino Sans GB W3" charset="-122"/>
                <a:ea typeface="Hiragino Sans GB W3" charset="-122"/>
                <a:cs typeface="Hiragino Sans GB W3" charset="-122"/>
              </a:rPr>
              <a:t>driver.find_element</a:t>
            </a:r>
            <a:r>
              <a:rPr lang="en-US" altLang="zh-CN" sz="1600" dirty="0" err="1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s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_by_class_name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使用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class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属性值定位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el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600" dirty="0" err="1">
                <a:latin typeface="Hiragino Sans GB W3" charset="-122"/>
                <a:ea typeface="Hiragino Sans GB W3" charset="-122"/>
                <a:cs typeface="Hiragino Sans GB W3" charset="-122"/>
              </a:rPr>
              <a:t>driver.find_element</a:t>
            </a:r>
            <a:r>
              <a:rPr lang="en-US" altLang="zh-CN" sz="1600" dirty="0" err="1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s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_by_css_selector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使用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css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选择器定位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582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dirty="0" smtClean="0"/>
              <a:t>页面元素定位</a:t>
            </a:r>
            <a:endParaRPr kumimoji="1"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797441" y="1307803"/>
            <a:ext cx="814453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注意点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:</a:t>
            </a: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by_link_text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和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by_partial_link_text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区别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: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全部文本和包含某个文本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文本需要含有链接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by_css_selector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使用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css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选择器定位节点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css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选择器与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xpath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原理一致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,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都是都是路径表达式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453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/>
              <a:t>窗口与框架</a:t>
            </a:r>
            <a:endParaRPr kumimoji="1" lang="zh-CN" altLang="en-US" sz="3600" dirty="0"/>
          </a:p>
        </p:txBody>
      </p:sp>
      <p:sp>
        <p:nvSpPr>
          <p:cNvPr id="2" name="文本框 1"/>
          <p:cNvSpPr txBox="1"/>
          <p:nvPr/>
        </p:nvSpPr>
        <p:spPr>
          <a:xfrm>
            <a:off x="1233377" y="1531088"/>
            <a:ext cx="72301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多标签的处理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driver.</a:t>
            </a:r>
            <a:r>
              <a:rPr lang="en-US" altLang="zh-CN" dirty="0"/>
              <a:t> </a:t>
            </a:r>
            <a:r>
              <a:rPr lang="en-US" altLang="zh-CN" dirty="0" err="1" smtClean="0"/>
              <a:t>window_handles</a:t>
            </a:r>
            <a:r>
              <a:rPr lang="en-US" altLang="zh-CN" dirty="0" smtClean="0"/>
              <a:t>			</a:t>
            </a:r>
            <a:r>
              <a:rPr lang="zh-CN" altLang="en-US" dirty="0" smtClean="0"/>
              <a:t>获取所有的窗口列表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err="1" smtClean="0"/>
              <a:t>driver.switch_to_window</a:t>
            </a:r>
            <a:r>
              <a:rPr kumimoji="1" lang="en-US" altLang="zh-CN" dirty="0" smtClean="0"/>
              <a:t>			</a:t>
            </a:r>
            <a:r>
              <a:rPr kumimoji="1" lang="zh-CN" altLang="en-US" dirty="0" smtClean="0"/>
              <a:t>切换到某一窗口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	</a:t>
            </a:r>
            <a:endParaRPr kumimoji="1" lang="en-US" altLang="zh-CN" dirty="0"/>
          </a:p>
          <a:p>
            <a:r>
              <a:rPr kumimoji="1" lang="en-US" altLang="zh-CN" dirty="0" smtClean="0"/>
              <a:t>Iframe</a:t>
            </a:r>
            <a:r>
              <a:rPr kumimoji="1" lang="zh-CN" altLang="en-US" dirty="0" smtClean="0"/>
              <a:t>框架的处理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el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driver.find_element_by_xpath</a:t>
            </a:r>
            <a:r>
              <a:rPr kumimoji="1" lang="en-US" altLang="zh-CN" dirty="0" smtClean="0"/>
              <a:t>()	</a:t>
            </a:r>
            <a:r>
              <a:rPr kumimoji="1" lang="zh-CN" altLang="en-US" dirty="0" smtClean="0"/>
              <a:t>定位到框架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smtClean="0"/>
              <a:t>	</a:t>
            </a:r>
            <a:r>
              <a:rPr kumimoji="1" lang="en-US" altLang="zh-CN" dirty="0" err="1" smtClean="0"/>
              <a:t>driver.switch_to.frame</a:t>
            </a:r>
            <a:r>
              <a:rPr kumimoji="1" lang="en-US" altLang="zh-CN" dirty="0" smtClean="0"/>
              <a:t>(el)			</a:t>
            </a:r>
            <a:r>
              <a:rPr kumimoji="1" lang="zh-CN" altLang="en-US" dirty="0" smtClean="0"/>
              <a:t>进入到框架中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18053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dirty="0" smtClean="0"/>
              <a:t>动手练习</a:t>
            </a:r>
            <a:endParaRPr kumimoji="1" lang="zh-CN" altLang="en-US" sz="3600" dirty="0"/>
          </a:p>
        </p:txBody>
      </p:sp>
      <p:sp>
        <p:nvSpPr>
          <p:cNvPr id="3" name="文本框 2"/>
          <p:cNvSpPr txBox="1"/>
          <p:nvPr/>
        </p:nvSpPr>
        <p:spPr>
          <a:xfrm>
            <a:off x="1552354" y="1499190"/>
            <a:ext cx="65283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1.58</a:t>
            </a:r>
            <a:r>
              <a:rPr kumimoji="1" lang="zh-CN" altLang="en-US" dirty="0" smtClean="0"/>
              <a:t>同城房屋出租信息采集</a:t>
            </a:r>
            <a:endParaRPr kumimoji="1" lang="en-US" altLang="zh-CN" dirty="0" smtClean="0"/>
          </a:p>
          <a:p>
            <a:r>
              <a:rPr kumimoji="1" lang="en-US" altLang="zh-CN" dirty="0" smtClean="0"/>
              <a:t>	</a:t>
            </a:r>
            <a:r>
              <a:rPr kumimoji="1" lang="en-US" altLang="zh-CN" dirty="0" smtClean="0">
                <a:hlinkClick r:id="rId3"/>
              </a:rPr>
              <a:t>http://sh.58.com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模拟登陆</a:t>
            </a:r>
            <a:r>
              <a:rPr kumimoji="1" lang="en-US" altLang="zh-CN" dirty="0" err="1" smtClean="0"/>
              <a:t>qq</a:t>
            </a:r>
            <a:r>
              <a:rPr kumimoji="1" lang="zh-CN" altLang="en-US" dirty="0" smtClean="0"/>
              <a:t>空间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>
                <a:hlinkClick r:id="rId4"/>
              </a:rPr>
              <a:t>https</a:t>
            </a:r>
            <a:r>
              <a:rPr kumimoji="1" lang="en-US" altLang="zh-CN" dirty="0">
                <a:hlinkClick r:id="rId4"/>
              </a:rPr>
              <a:t>://qzone.qq.com</a:t>
            </a:r>
            <a:r>
              <a:rPr kumimoji="1" lang="en-US" altLang="zh-CN" dirty="0" smtClean="0">
                <a:hlinkClick r:id="rId4"/>
              </a:rPr>
              <a:t>/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2151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Cookie</a:t>
            </a:r>
            <a:r>
              <a:rPr kumimoji="1" lang="zh-CN" altLang="en-US" dirty="0" smtClean="0"/>
              <a:t>相关操作</a:t>
            </a:r>
            <a:endParaRPr kumimoji="1"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1217426" y="1616148"/>
            <a:ext cx="703343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Cookie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相关用法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: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/>
              <a:t>获取浏览器中储存的</a:t>
            </a:r>
            <a:r>
              <a:rPr lang="en-US" altLang="zh-CN" sz="1600" dirty="0" smtClean="0"/>
              <a:t>cookies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altLang="zh-CN" sz="1600" dirty="0" err="1" smtClean="0"/>
              <a:t>driver.get_cookies</a:t>
            </a:r>
            <a:r>
              <a:rPr lang="en-US" altLang="zh-CN" sz="1600" dirty="0" smtClean="0"/>
              <a:t>()</a:t>
            </a:r>
          </a:p>
          <a:p>
            <a:pPr marL="1200150" lvl="2" indent="-285750">
              <a:buFont typeface="Arial" charset="0"/>
              <a:buChar char="•"/>
            </a:pPr>
            <a:endParaRPr lang="en-US" altLang="zh-CN" sz="1600" dirty="0" smtClean="0"/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/>
              <a:t>删除指定</a:t>
            </a:r>
            <a:r>
              <a:rPr lang="en-US" altLang="zh-CN" sz="1600" dirty="0" smtClean="0"/>
              <a:t>cookie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altLang="zh-CN" sz="1600" dirty="0" err="1" smtClean="0"/>
              <a:t>driver.delete_cookie</a:t>
            </a:r>
            <a:r>
              <a:rPr lang="en-US" altLang="zh-CN" sz="1600" dirty="0"/>
              <a:t>("</a:t>
            </a:r>
            <a:r>
              <a:rPr lang="en-US" altLang="zh-CN" sz="1600" dirty="0" err="1"/>
              <a:t>CookieName</a:t>
            </a:r>
            <a:r>
              <a:rPr lang="en-US" altLang="zh-CN" sz="1600" dirty="0" smtClean="0"/>
              <a:t>")</a:t>
            </a:r>
          </a:p>
          <a:p>
            <a:pPr marL="742950" lvl="1" indent="-285750">
              <a:buFont typeface="Arial" charset="0"/>
              <a:buChar char="•"/>
            </a:pPr>
            <a:endParaRPr lang="en-US" altLang="zh-CN" sz="1600" dirty="0" smtClean="0"/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/>
              <a:t>删除所有的</a:t>
            </a:r>
            <a:r>
              <a:rPr lang="en-US" altLang="zh-CN" sz="1600" dirty="0" smtClean="0"/>
              <a:t>cookies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altLang="zh-CN" sz="1600" dirty="0" err="1" smtClean="0"/>
              <a:t>driver.delete_all_cookies</a:t>
            </a:r>
            <a:r>
              <a:rPr lang="en-US" altLang="zh-CN" sz="1600" dirty="0" smtClean="0"/>
              <a:t>()</a:t>
            </a: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343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dirty="0" smtClean="0"/>
              <a:t>页面等待</a:t>
            </a:r>
            <a:endParaRPr kumimoji="1"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1217426" y="1339702"/>
            <a:ext cx="7469374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为什么需要等待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浏览器进行渲染内容过多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网速的太慢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这个时候就可以设置一个等待时间，强制要求在时间内出现，否则报错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强制等待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1600" dirty="0" err="1" smtClean="0"/>
              <a:t>time.sleep</a:t>
            </a:r>
            <a:r>
              <a:rPr lang="en-US" altLang="zh-CN" sz="1600" dirty="0" smtClean="0"/>
              <a:t>(10</a:t>
            </a:r>
            <a:r>
              <a:rPr lang="en-US" altLang="zh-CN" sz="1600" dirty="0"/>
              <a:t>)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显式等待</a:t>
            </a:r>
            <a:endParaRPr lang="zh-CN" altLang="en-US" b="1" dirty="0"/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显式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等待指定某个条件，然后设置最长等待时间。如果在这个时间还没有找到元素，那么便会抛出异常了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。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1600" dirty="0" err="1"/>
              <a:t>WebDriverWait</a:t>
            </a:r>
            <a:r>
              <a:rPr lang="en-US" altLang="zh-CN" sz="1600" dirty="0"/>
              <a:t>(driver, 10).until( </a:t>
            </a:r>
            <a:r>
              <a:rPr lang="en-US" altLang="zh-CN" sz="1600" dirty="0" err="1"/>
              <a:t>EC.presence_of_element_located</a:t>
            </a:r>
            <a:r>
              <a:rPr lang="en-US" altLang="zh-CN" sz="1600" dirty="0"/>
              <a:t>((</a:t>
            </a:r>
            <a:r>
              <a:rPr lang="en-US" altLang="zh-CN" sz="1600" dirty="0" err="1"/>
              <a:t>By.ID</a:t>
            </a:r>
            <a:r>
              <a:rPr lang="en-US" altLang="zh-CN" sz="1600" dirty="0"/>
              <a:t>, "</a:t>
            </a:r>
            <a:r>
              <a:rPr lang="en-US" altLang="zh-CN" sz="1600" dirty="0" err="1"/>
              <a:t>myDynamicElement</a:t>
            </a:r>
            <a:r>
              <a:rPr lang="en-US" altLang="zh-CN" sz="1600" dirty="0"/>
              <a:t>"))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隐式等待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就是简单地设置一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个最大等待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时间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，单位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为秒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。所有的元素定位操作都会使用该时间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1600" dirty="0" err="1" smtClean="0"/>
              <a:t>driver.implicitly_wait</a:t>
            </a:r>
            <a:r>
              <a:rPr lang="en-US" altLang="zh-CN" sz="1600" dirty="0" smtClean="0"/>
              <a:t>(10)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596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zh-CN" altLang="en-US" sz="3600" dirty="0" smtClean="0"/>
              <a:t>动手练习</a:t>
            </a:r>
            <a:endParaRPr kumimoji="1" lang="zh-CN" altLang="en-US" sz="3600" dirty="0"/>
          </a:p>
        </p:txBody>
      </p:sp>
      <p:sp>
        <p:nvSpPr>
          <p:cNvPr id="2" name="文本框 1"/>
          <p:cNvSpPr txBox="1"/>
          <p:nvPr/>
        </p:nvSpPr>
        <p:spPr>
          <a:xfrm>
            <a:off x="1297171" y="1775632"/>
            <a:ext cx="70812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爬取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斗鱼直播平台的所有房间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信息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1"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https://</a:t>
            </a:r>
            <a:r>
              <a:rPr kumimoji="1" lang="en-US" altLang="zh-CN" dirty="0" err="1">
                <a:latin typeface="Hiragino Sans GB W3" charset="-122"/>
                <a:ea typeface="Hiragino Sans GB W3" charset="-122"/>
                <a:cs typeface="Hiragino Sans GB W3" charset="-122"/>
              </a:rPr>
              <a:t>www.douyu.com</a:t>
            </a:r>
            <a:r>
              <a:rPr kumimoji="1"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/directory/all</a:t>
            </a:r>
            <a:endParaRPr kumimoji="1" lang="zh-CN" altLang="en-US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4747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737860"/>
          </a:xfrm>
        </p:spPr>
        <p:txBody>
          <a:bodyPr>
            <a:normAutofit/>
          </a:bodyPr>
          <a:lstStyle/>
          <a:p>
            <a:r>
              <a:rPr kumimoji="1" lang="zh-CN" altLang="en-US" sz="4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第</a:t>
            </a:r>
            <a:r>
              <a:rPr kumimoji="1" lang="zh-CN" altLang="en-US" sz="4000" dirty="0" smtClean="0"/>
              <a:t>三</a:t>
            </a:r>
            <a:r>
              <a:rPr kumimoji="1" lang="zh-CN" altLang="en-US" sz="4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部分课程概要</a:t>
            </a:r>
            <a:endParaRPr kumimoji="1" lang="zh-CN" altLang="en-US" sz="40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58306" y="2045375"/>
            <a:ext cx="46273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动态</a:t>
            </a:r>
            <a:r>
              <a:rPr kumimoji="1" lang="en-US" altLang="zh-CN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html</a:t>
            </a:r>
            <a:r>
              <a:rPr kumimoji="1" lang="zh-CN" altLang="en-US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介绍</a:t>
            </a:r>
            <a:endParaRPr kumimoji="1" lang="en-US" altLang="zh-CN" sz="2400" b="1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zh-CN" sz="2400" b="1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selenium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和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phantomjs</a:t>
            </a:r>
            <a:endParaRPr kumimoji="1" lang="en-US" altLang="zh-CN" sz="2400" b="1" dirty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zh-CN" sz="2400" b="1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机器视觉和</a:t>
            </a:r>
            <a:r>
              <a:rPr kumimoji="1" lang="en-US" altLang="zh-CN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tesseract</a:t>
            </a:r>
            <a:r>
              <a:rPr kumimoji="1" lang="zh-CN" altLang="en-US" sz="2400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介绍</a:t>
            </a:r>
            <a:endParaRPr kumimoji="1" lang="en-US" altLang="zh-CN" sz="2400" b="1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040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Selenium</a:t>
            </a:r>
            <a:r>
              <a:rPr kumimoji="1" lang="zh-CN" altLang="en-US" dirty="0" smtClean="0"/>
              <a:t>总结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392867" y="1520455"/>
            <a:ext cx="66347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1.Selenium</a:t>
            </a:r>
            <a:r>
              <a:rPr kumimoji="1" lang="zh-CN" altLang="en-US" dirty="0" smtClean="0"/>
              <a:t>应用场景</a:t>
            </a:r>
            <a:r>
              <a:rPr kumimoji="1" lang="en-US" altLang="zh-CN" dirty="0" smtClean="0"/>
              <a:t>:</a:t>
            </a:r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动态</a:t>
            </a:r>
            <a:r>
              <a:rPr kumimoji="1" lang="en-US" altLang="zh-CN" dirty="0" smtClean="0"/>
              <a:t>html</a:t>
            </a:r>
            <a:r>
              <a:rPr kumimoji="1" lang="zh-CN" altLang="en-US" dirty="0" smtClean="0"/>
              <a:t>页面请求，有很多数据是通过</a:t>
            </a:r>
            <a:r>
              <a:rPr kumimoji="1" lang="en-US" altLang="zh-CN" dirty="0" err="1" smtClean="0"/>
              <a:t>js</a:t>
            </a:r>
            <a:r>
              <a:rPr kumimoji="1" lang="zh-CN" altLang="en-US" dirty="0" smtClean="0"/>
              <a:t>运算得出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简化模拟登陆，直接使用浏览器加载</a:t>
            </a:r>
            <a:r>
              <a:rPr kumimoji="1" lang="en-US" altLang="zh-CN" dirty="0" err="1" smtClean="0"/>
              <a:t>js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如何使用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导入</a:t>
            </a:r>
            <a:r>
              <a:rPr kumimoji="1" lang="en-US" altLang="zh-CN" dirty="0" smtClean="0"/>
              <a:t>selenium</a:t>
            </a:r>
            <a:r>
              <a:rPr kumimoji="1" lang="zh-CN" altLang="en-US" dirty="0" smtClean="0"/>
              <a:t>相关的模块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创建浏览器驱动对象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使用驱动对象进行相关操作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退出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页面的等待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zh-CN" altLang="en-US" dirty="0" smtClean="0"/>
              <a:t>优先使用隐式等待，而后使用显示等待和固定等待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4841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>Tesseract</a:t>
            </a:r>
            <a:endParaRPr kumimoji="1" lang="zh-CN" altLang="en-US" sz="3600" dirty="0"/>
          </a:p>
        </p:txBody>
      </p:sp>
      <p:sp>
        <p:nvSpPr>
          <p:cNvPr id="2" name="文本框 1"/>
          <p:cNvSpPr txBox="1"/>
          <p:nvPr/>
        </p:nvSpPr>
        <p:spPr>
          <a:xfrm>
            <a:off x="893134" y="1371595"/>
            <a:ext cx="77936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定义：</a:t>
            </a:r>
            <a:endParaRPr kumimoji="1"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Tesseract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是一个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将</a:t>
            </a:r>
            <a:r>
              <a:rPr lang="zh-CN" altLang="en-US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图像翻译成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文字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</a:t>
            </a:r>
            <a:r>
              <a:rPr lang="en-US" altLang="zh-CN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OCR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库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光学文字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识别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，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Optical </a:t>
            </a: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Character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Recognition)</a:t>
            </a:r>
          </a:p>
          <a:p>
            <a:pPr marL="800100" lvl="1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安装引擎：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Windows</a:t>
            </a:r>
          </a:p>
          <a:p>
            <a:pPr marL="1257300" lvl="2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zh-CN" u="sng" dirty="0">
                <a:hlinkClick r:id="rId3"/>
              </a:rPr>
              <a:t>https://</a:t>
            </a:r>
            <a:r>
              <a:rPr lang="en-US" altLang="zh-CN" u="sng" dirty="0" smtClean="0">
                <a:hlinkClick r:id="rId3"/>
              </a:rPr>
              <a:t>code.google.com/p/tesseract-ocr/downloads/list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Linux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平台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zh-CN" dirty="0" err="1">
                <a:latin typeface="Hiragino Sans GB W3" charset="-122"/>
                <a:ea typeface="Hiragino Sans GB W3" charset="-122"/>
                <a:cs typeface="Hiragino Sans GB W3" charset="-122"/>
              </a:rPr>
              <a:t>s</a:t>
            </a:r>
            <a:r>
              <a:rPr lang="en-US" altLang="zh-CN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udo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apt-get </a:t>
            </a: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install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tesseract-</a:t>
            </a:r>
            <a:r>
              <a:rPr lang="en-US" altLang="zh-CN" dirty="0" err="1">
                <a:latin typeface="Hiragino Sans GB W3" charset="-122"/>
                <a:ea typeface="Hiragino Sans GB W3" charset="-122"/>
                <a:cs typeface="Hiragino Sans GB W3" charset="-122"/>
              </a:rPr>
              <a:t>ocr</a:t>
            </a: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mac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平台</a:t>
            </a: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1257300" lvl="2" indent="-342900" defTabSz="9144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brew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install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tesseract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762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>Tesseract</a:t>
            </a:r>
            <a:r>
              <a:rPr kumimoji="1" lang="zh-CN" altLang="en-US" dirty="0" smtClean="0"/>
              <a:t>处理规范的文字</a:t>
            </a:r>
            <a:endParaRPr kumimoji="1" lang="zh-CN" altLang="en-US" sz="3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3880" r="1676"/>
          <a:stretch/>
        </p:blipFill>
        <p:spPr>
          <a:xfrm>
            <a:off x="1725132" y="1407411"/>
            <a:ext cx="5693735" cy="101505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8" name="肘形连接符 7"/>
          <p:cNvCxnSpPr/>
          <p:nvPr/>
        </p:nvCxnSpPr>
        <p:spPr>
          <a:xfrm>
            <a:off x="2402959" y="2503612"/>
            <a:ext cx="563525" cy="430974"/>
          </a:xfrm>
          <a:prstGeom prst="bentConnector3">
            <a:avLst>
              <a:gd name="adj1" fmla="val 943"/>
            </a:avLst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2966484" y="2828260"/>
            <a:ext cx="3434316" cy="369332"/>
          </a:xfrm>
          <a:prstGeom prst="rect">
            <a:avLst/>
          </a:prstGeom>
          <a:solidFill>
            <a:schemeClr val="bg1"/>
          </a:solidFill>
          <a:ln w="12700">
            <a:solidFill>
              <a:srgbClr val="2D2D2D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上图的图片如何转化为字符串？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1725132" y="3359888"/>
            <a:ext cx="587714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在终端中调用：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/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tesseract test.jpg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text</a:t>
            </a:r>
          </a:p>
          <a:p>
            <a:pPr lvl="1"/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在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python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代码中使用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:</a:t>
            </a:r>
          </a:p>
          <a:p>
            <a:pPr lvl="1"/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安装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python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库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/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pip3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install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pytesseract</a:t>
            </a:r>
          </a:p>
          <a:p>
            <a:pPr lvl="1"/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/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from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PIL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import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Image</a:t>
            </a:r>
          </a:p>
          <a:p>
            <a:pPr lvl="1"/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import pytesseract</a:t>
            </a:r>
          </a:p>
          <a:p>
            <a:pPr lvl="1"/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pytesseract.image_to_string(image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)</a:t>
            </a:r>
          </a:p>
          <a:p>
            <a:pPr lvl="1"/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045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82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806149"/>
          </a:xfrm>
        </p:spPr>
        <p:txBody>
          <a:bodyPr>
            <a:normAutofit/>
          </a:bodyPr>
          <a:lstStyle/>
          <a:p>
            <a:r>
              <a:rPr lang="zh-CN" altLang="en-US" smtClean="0"/>
              <a:t>后续爬虫代码的建议</a:t>
            </a:r>
            <a:endParaRPr kumimoji="1" lang="zh-CN" altLang="en-US" sz="36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975" y="1480526"/>
            <a:ext cx="4699591" cy="34317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0474" y="0"/>
            <a:ext cx="2997672" cy="389697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1636" y="3896973"/>
            <a:ext cx="2835348" cy="389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59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806149"/>
          </a:xfrm>
        </p:spPr>
        <p:txBody>
          <a:bodyPr>
            <a:normAutofit/>
          </a:bodyPr>
          <a:lstStyle/>
          <a:p>
            <a:r>
              <a:rPr lang="zh-CN" altLang="en-US" sz="3600" smtClean="0"/>
              <a:t>动态</a:t>
            </a:r>
            <a:r>
              <a:rPr lang="en-US" altLang="zh-CN" sz="3600" dirty="0" smtClean="0"/>
              <a:t>HTML</a:t>
            </a:r>
            <a:r>
              <a:rPr lang="zh-CN" altLang="en-US" sz="3600" smtClean="0"/>
              <a:t>技术了解</a:t>
            </a:r>
            <a:endParaRPr kumimoji="1" lang="zh-CN" altLang="en-US" sz="3600"/>
          </a:p>
        </p:txBody>
      </p:sp>
      <p:grpSp>
        <p:nvGrpSpPr>
          <p:cNvPr id="19" name="组 18"/>
          <p:cNvGrpSpPr/>
          <p:nvPr/>
        </p:nvGrpSpPr>
        <p:grpSpPr>
          <a:xfrm>
            <a:off x="834904" y="2169040"/>
            <a:ext cx="7681775" cy="2658141"/>
            <a:chOff x="1005025" y="2509282"/>
            <a:chExt cx="7681775" cy="2658141"/>
          </a:xfrm>
        </p:grpSpPr>
        <p:grpSp>
          <p:nvGrpSpPr>
            <p:cNvPr id="17" name="组 16"/>
            <p:cNvGrpSpPr/>
            <p:nvPr/>
          </p:nvGrpSpPr>
          <p:grpSpPr>
            <a:xfrm>
              <a:off x="1005025" y="2509282"/>
              <a:ext cx="5321347" cy="2658141"/>
              <a:chOff x="1674876" y="2402957"/>
              <a:chExt cx="5321347" cy="2658141"/>
            </a:xfrm>
          </p:grpSpPr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2"/>
              <a:srcRect b="26686"/>
              <a:stretch/>
            </p:blipFill>
            <p:spPr>
              <a:xfrm>
                <a:off x="1674876" y="2402957"/>
                <a:ext cx="4527874" cy="2658141"/>
              </a:xfrm>
              <a:prstGeom prst="rect">
                <a:avLst/>
              </a:prstGeom>
            </p:spPr>
          </p:pic>
          <p:sp>
            <p:nvSpPr>
              <p:cNvPr id="15" name="右大括号 14"/>
              <p:cNvSpPr/>
              <p:nvPr/>
            </p:nvSpPr>
            <p:spPr>
              <a:xfrm>
                <a:off x="6411433" y="2488019"/>
                <a:ext cx="584790" cy="2445488"/>
              </a:xfrm>
              <a:prstGeom prst="rightBrace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6673278" y="3493922"/>
              <a:ext cx="2013522" cy="646331"/>
            </a:xfrm>
            <a:prstGeom prst="rect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zh-CN" altLang="en-US" smtClean="0">
                  <a:latin typeface="+mn-lt"/>
                  <a:ea typeface="Hiragino Sans GB W3" charset="-122"/>
                  <a:cs typeface="Hiragino Sans GB W3" charset="-122"/>
                </a:rPr>
                <a:t>对搜索引擎不友好对爬虫也不友好</a:t>
              </a:r>
              <a:endParaRPr kumimoji="1" lang="zh-CN" altLang="en-US">
                <a:latin typeface="+mn-lt"/>
                <a:ea typeface="Hiragino Sans GB W3" charset="-122"/>
                <a:cs typeface="Hiragino Sans GB W3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Selenium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PhantomJS</a:t>
            </a:r>
            <a:endParaRPr kumimoji="1"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1132365" y="1531402"/>
            <a:ext cx="687926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Selenium</a:t>
            </a:r>
          </a:p>
          <a:p>
            <a:r>
              <a:rPr lang="en-US" altLang="zh-CN" dirty="0" smtClean="0"/>
              <a:t>	</a:t>
            </a:r>
            <a:r>
              <a:rPr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Selenium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是一个</a:t>
            </a:r>
            <a:r>
              <a:rPr lang="en-US" altLang="zh-CN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Web</a:t>
            </a:r>
            <a:r>
              <a:rPr lang="zh-CN" altLang="en-US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的自动化测试工具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，最初是为网站自动化测试而开发</a:t>
            </a:r>
            <a:r>
              <a:rPr lang="zh-CN" altLang="en-US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的，</a:t>
            </a:r>
            <a:r>
              <a:rPr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Selenium 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可以直接运行在浏览器上，它支持所有主流的浏览器（包括</a:t>
            </a:r>
            <a:r>
              <a:rPr lang="en-US" altLang="zh-CN" sz="1400" dirty="0">
                <a:latin typeface="Hiragino Sans GB W3" charset="-122"/>
                <a:ea typeface="Hiragino Sans GB W3" charset="-122"/>
                <a:cs typeface="Hiragino Sans GB W3" charset="-122"/>
              </a:rPr>
              <a:t>PhantomJS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这些无界面的</a:t>
            </a:r>
            <a:r>
              <a:rPr lang="zh-CN" altLang="en-US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浏览器</a:t>
            </a:r>
            <a:r>
              <a:rPr lang="zh-CN" altLang="en-US" sz="1400" dirty="0" smtClean="0"/>
              <a:t>）</a:t>
            </a:r>
            <a:r>
              <a:rPr lang="zh-CN" altLang="en-US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，</a:t>
            </a:r>
            <a:r>
              <a:rPr lang="zh-CN" altLang="en-US" sz="1400" dirty="0" smtClean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可以接收指令，让</a:t>
            </a:r>
            <a:r>
              <a:rPr lang="zh-CN" altLang="en-US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浏览器自动加载页面，获取需要的数据，甚至页面</a:t>
            </a:r>
            <a:r>
              <a:rPr lang="zh-CN" altLang="en-US" sz="1400" dirty="0" smtClean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截屏</a:t>
            </a:r>
            <a:endParaRPr lang="en-US" altLang="zh-CN" sz="1400" dirty="0" smtClean="0">
              <a:solidFill>
                <a:srgbClr val="C0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kumimoji="1" lang="en-US" altLang="zh-CN" sz="14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kumimoji="1" lang="en-US" altLang="zh-CN" sz="14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PhantomJS</a:t>
            </a:r>
          </a:p>
          <a:p>
            <a:r>
              <a:rPr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PhantomJS</a:t>
            </a:r>
            <a:r>
              <a:rPr lang="en-US" altLang="zh-CN" sz="1400" dirty="0">
                <a:latin typeface="Hiragino Sans GB W3" charset="-122"/>
                <a:ea typeface="Hiragino Sans GB W3" charset="-122"/>
                <a:cs typeface="Hiragino Sans GB W3" charset="-122"/>
              </a:rPr>
              <a:t> 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是一个基于</a:t>
            </a:r>
            <a:r>
              <a:rPr lang="en-US" altLang="zh-CN" sz="1400" dirty="0">
                <a:latin typeface="Hiragino Sans GB W3" charset="-122"/>
                <a:ea typeface="Hiragino Sans GB W3" charset="-122"/>
                <a:cs typeface="Hiragino Sans GB W3" charset="-122"/>
              </a:rPr>
              <a:t>Webkit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的</a:t>
            </a:r>
            <a:r>
              <a:rPr lang="zh-CN" altLang="en-US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“无界面”</a:t>
            </a:r>
            <a:r>
              <a:rPr lang="en-US" altLang="zh-CN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(headless)</a:t>
            </a:r>
            <a:r>
              <a:rPr lang="zh-CN" altLang="en-US" sz="1400" dirty="0">
                <a:solidFill>
                  <a:srgbClr val="C0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浏览器</a:t>
            </a:r>
            <a:r>
              <a:rPr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，它会把网站加载到内存并执行页面上的 </a:t>
            </a:r>
            <a:r>
              <a:rPr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JavaScript</a:t>
            </a:r>
          </a:p>
          <a:p>
            <a:endParaRPr lang="en-US" altLang="zh-CN" sz="14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02487" y="4550734"/>
            <a:ext cx="65390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3"/>
              </a:rPr>
              <a:t>http://</a:t>
            </a:r>
            <a:r>
              <a:rPr kumimoji="1" lang="en-US" altLang="zh-CN" dirty="0" smtClean="0">
                <a:hlinkClick r:id="rId3"/>
              </a:rPr>
              <a:t>selenium-python-zh.readthedocs.io/en/latest/waits.html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>
                <a:hlinkClick r:id="rId4"/>
              </a:rPr>
              <a:t>推荐</a:t>
            </a:r>
            <a:r>
              <a:rPr kumimoji="1" lang="en-US" altLang="zh-CN" dirty="0" smtClean="0">
                <a:hlinkClick r:id="rId4"/>
              </a:rPr>
              <a:t>:http</a:t>
            </a:r>
            <a:r>
              <a:rPr kumimoji="1" lang="en-US" altLang="zh-CN" dirty="0">
                <a:hlinkClick r:id="rId4"/>
              </a:rPr>
              <a:t>://www.cnblogs.com/fnng</a:t>
            </a:r>
            <a:r>
              <a:rPr kumimoji="1" lang="en-US" altLang="zh-CN" dirty="0" smtClean="0">
                <a:hlinkClick r:id="rId4"/>
              </a:rPr>
              <a:t>/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3808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Selenium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PhantomJS</a:t>
            </a:r>
            <a:endParaRPr kumimoji="1"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717697" y="1158949"/>
            <a:ext cx="7969103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selenium</a:t>
            </a:r>
            <a:r>
              <a:rPr kumimoji="1" lang="zh-CN" altLang="en-US" dirty="0"/>
              <a:t>的安装</a:t>
            </a:r>
            <a:endParaRPr kumimoji="1" lang="en-US" altLang="zh-CN" dirty="0"/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1400" dirty="0" err="1">
                <a:latin typeface="Hiragino Sans GB W3" charset="-122"/>
                <a:ea typeface="Hiragino Sans GB W3" charset="-122"/>
                <a:cs typeface="Hiragino Sans GB W3" charset="-122"/>
              </a:rPr>
              <a:t>sudo</a:t>
            </a:r>
            <a:r>
              <a:rPr kumimoji="1"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kumimoji="1" lang="en-US" altLang="zh-CN" sz="1400" dirty="0">
                <a:latin typeface="Hiragino Sans GB W3" charset="-122"/>
                <a:ea typeface="Hiragino Sans GB W3" charset="-122"/>
                <a:cs typeface="Hiragino Sans GB W3" charset="-122"/>
              </a:rPr>
              <a:t>pip3</a:t>
            </a:r>
            <a:r>
              <a:rPr kumimoji="1"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kumimoji="1" lang="en-US" altLang="zh-CN" sz="1400" dirty="0">
                <a:latin typeface="Hiragino Sans GB W3" charset="-122"/>
                <a:ea typeface="Hiragino Sans GB W3" charset="-122"/>
                <a:cs typeface="Hiragino Sans GB W3" charset="-122"/>
              </a:rPr>
              <a:t>install</a:t>
            </a:r>
            <a:r>
              <a:rPr kumimoji="1" lang="zh-CN" altLang="en-US" sz="14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kumimoji="1"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selenium</a:t>
            </a:r>
            <a:endParaRPr kumimoji="1" lang="en-US" altLang="zh-CN" dirty="0" smtClean="0"/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err="1" smtClean="0"/>
              <a:t>phantomJS</a:t>
            </a:r>
            <a:r>
              <a:rPr kumimoji="1" lang="zh-CN" altLang="en-US" dirty="0" smtClean="0"/>
              <a:t>的安装</a:t>
            </a:r>
            <a:endParaRPr kumimoji="1" lang="en-US" altLang="zh-CN" dirty="0" smtClean="0"/>
          </a:p>
          <a:p>
            <a:pPr marL="742950" lvl="1" indent="-285750">
              <a:buFont typeface="Arial" charset="0"/>
              <a:buChar char="•"/>
            </a:pPr>
            <a:r>
              <a:rPr kumimoji="1" lang="zh-CN" altLang="en-US" dirty="0" smtClean="0"/>
              <a:t>下载 </a:t>
            </a:r>
            <a:r>
              <a:rPr kumimoji="1" lang="en-US" altLang="zh-CN" dirty="0">
                <a:hlinkClick r:id="rId3"/>
              </a:rPr>
              <a:t>http://phantomjs.org</a:t>
            </a:r>
            <a:r>
              <a:rPr kumimoji="1" lang="en-US" altLang="zh-CN" dirty="0" smtClean="0">
                <a:hlinkClick r:id="rId3"/>
              </a:rPr>
              <a:t>/</a:t>
            </a:r>
            <a:endParaRPr kumimoji="1" lang="en-US" altLang="zh-CN" dirty="0" smtClean="0"/>
          </a:p>
          <a:p>
            <a:pPr marL="742950" lvl="1" indent="-285750">
              <a:buFont typeface="Arial" charset="0"/>
              <a:buChar char="•"/>
            </a:pPr>
            <a:endParaRPr kumimoji="1" lang="en-US" altLang="zh-CN" dirty="0" smtClean="0"/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1600" dirty="0"/>
              <a:t>tar -</a:t>
            </a:r>
            <a:r>
              <a:rPr kumimoji="1" lang="en-US" altLang="zh-CN" sz="1600" dirty="0" err="1"/>
              <a:t>xvjf</a:t>
            </a:r>
            <a:r>
              <a:rPr kumimoji="1" lang="en-US" altLang="zh-CN" sz="1600" dirty="0"/>
              <a:t> </a:t>
            </a:r>
            <a:r>
              <a:rPr kumimoji="1" lang="en-US" altLang="zh-CN" sz="1600" dirty="0" smtClean="0"/>
              <a:t>phantomjs-2.1.1-linux-x86_64.tar.bz2</a:t>
            </a:r>
          </a:p>
          <a:p>
            <a:pPr marL="742950" lvl="1" indent="-285750">
              <a:buFont typeface="Arial" charset="0"/>
              <a:buChar char="•"/>
            </a:pPr>
            <a:endParaRPr kumimoji="1" lang="en-US" altLang="zh-CN" sz="1600" dirty="0"/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1600" dirty="0" err="1" smtClean="0"/>
              <a:t>sudo</a:t>
            </a:r>
            <a:r>
              <a:rPr kumimoji="1" lang="en-US" altLang="zh-CN" sz="1600" dirty="0" smtClean="0"/>
              <a:t> </a:t>
            </a:r>
            <a:r>
              <a:rPr kumimoji="1" lang="en-US" altLang="zh-CN" sz="1600" dirty="0" err="1"/>
              <a:t>cp</a:t>
            </a:r>
            <a:r>
              <a:rPr kumimoji="1" lang="en-US" altLang="zh-CN" sz="1600" dirty="0"/>
              <a:t> </a:t>
            </a:r>
            <a:r>
              <a:rPr kumimoji="1" lang="en-US" altLang="zh-CN" sz="1600" dirty="0" smtClean="0"/>
              <a:t>-r </a:t>
            </a:r>
            <a:r>
              <a:rPr kumimoji="1" lang="en-US" altLang="zh-CN" sz="1600" dirty="0"/>
              <a:t>phantomjs-2.1.1-linux-x86_64 </a:t>
            </a:r>
            <a:r>
              <a:rPr kumimoji="1" lang="zh-CN" altLang="en-US" sz="1600" dirty="0" smtClean="0"/>
              <a:t>  </a:t>
            </a:r>
            <a:r>
              <a:rPr kumimoji="1" lang="en-US" altLang="zh-CN" sz="1600" dirty="0" smtClean="0"/>
              <a:t>/</a:t>
            </a:r>
            <a:r>
              <a:rPr kumimoji="1" lang="en-US" altLang="zh-CN" sz="1600" dirty="0" err="1"/>
              <a:t>usr</a:t>
            </a:r>
            <a:r>
              <a:rPr kumimoji="1" lang="en-US" altLang="zh-CN" sz="1600" dirty="0"/>
              <a:t>/local/share/ </a:t>
            </a:r>
            <a:endParaRPr kumimoji="1" lang="en-US" altLang="zh-CN" sz="1600" dirty="0" smtClean="0"/>
          </a:p>
          <a:p>
            <a:pPr marL="742950" lvl="1" indent="-285750">
              <a:buFont typeface="Arial" charset="0"/>
              <a:buChar char="•"/>
            </a:pPr>
            <a:endParaRPr kumimoji="1" lang="en-US" altLang="zh-CN" sz="1600" dirty="0"/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1600" dirty="0" err="1"/>
              <a:t>sudo</a:t>
            </a:r>
            <a:r>
              <a:rPr kumimoji="1" lang="en-US" altLang="zh-CN" sz="1600" dirty="0"/>
              <a:t> ln -sf /</a:t>
            </a:r>
            <a:r>
              <a:rPr kumimoji="1" lang="en-US" altLang="zh-CN" sz="1600" dirty="0" err="1"/>
              <a:t>usr</a:t>
            </a:r>
            <a:r>
              <a:rPr kumimoji="1" lang="en-US" altLang="zh-CN" sz="1600" dirty="0"/>
              <a:t>/local/share/phantomjs-2.1.1-linux-x86_64/bin/</a:t>
            </a:r>
            <a:r>
              <a:rPr kumimoji="1" lang="en-US" altLang="zh-CN" sz="1600" dirty="0" err="1"/>
              <a:t>phantomjs</a:t>
            </a:r>
            <a:r>
              <a:rPr kumimoji="1" lang="en-US" altLang="zh-CN" sz="1600" dirty="0"/>
              <a:t> /</a:t>
            </a:r>
            <a:r>
              <a:rPr kumimoji="1" lang="en-US" altLang="zh-CN" sz="1600" dirty="0" err="1"/>
              <a:t>usr</a:t>
            </a:r>
            <a:r>
              <a:rPr kumimoji="1" lang="en-US" altLang="zh-CN" sz="1600" dirty="0"/>
              <a:t>/local/bin</a:t>
            </a:r>
            <a:r>
              <a:rPr kumimoji="1" lang="en-US" altLang="zh-CN" sz="1600" dirty="0" smtClean="0"/>
              <a:t>/</a:t>
            </a:r>
          </a:p>
          <a:p>
            <a:pPr marL="742950" lvl="1" indent="-285750">
              <a:buFont typeface="Arial" charset="0"/>
              <a:buChar char="•"/>
            </a:pPr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Chrome</a:t>
            </a:r>
            <a:r>
              <a:rPr kumimoji="1" lang="zh-CN" altLang="en-US" dirty="0" smtClean="0"/>
              <a:t>浏览器驱动的安装</a:t>
            </a:r>
            <a:endParaRPr kumimoji="1" lang="en-US" altLang="zh-CN" dirty="0" smtClean="0"/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1600" dirty="0">
                <a:hlinkClick r:id="rId4"/>
              </a:rPr>
              <a:t>http://</a:t>
            </a:r>
            <a:r>
              <a:rPr kumimoji="1" lang="en-US" altLang="zh-CN" sz="1600" dirty="0" smtClean="0">
                <a:hlinkClick r:id="rId4"/>
              </a:rPr>
              <a:t>blog.csdn.net/huilan_same/article/details/51896672</a:t>
            </a:r>
            <a:endParaRPr kumimoji="1" lang="en-US" altLang="zh-CN" sz="1600" dirty="0" smtClean="0"/>
          </a:p>
          <a:p>
            <a:pPr marL="742950" lvl="1" indent="-285750">
              <a:buFont typeface="Arial" charset="0"/>
              <a:buChar char="•"/>
            </a:pPr>
            <a:endParaRPr kumimoji="1" lang="en-US" altLang="zh-CN" sz="1600" dirty="0"/>
          </a:p>
          <a:p>
            <a:pPr marL="742950" lvl="1" indent="-285750">
              <a:buFont typeface="Arial" charset="0"/>
              <a:buChar char="•"/>
            </a:pPr>
            <a:r>
              <a:rPr kumimoji="1" lang="zh-CN" altLang="en-US" sz="1600" dirty="0" smtClean="0"/>
              <a:t>下载对应版本的浏览器驱动</a:t>
            </a:r>
            <a:endParaRPr kumimoji="1" lang="en-US" altLang="zh-CN" sz="1600" dirty="0" smtClean="0"/>
          </a:p>
          <a:p>
            <a:pPr marL="742950" lvl="1" indent="-285750">
              <a:buFont typeface="Arial" charset="0"/>
              <a:buChar char="•"/>
            </a:pPr>
            <a:endParaRPr kumimoji="1" lang="en-US" altLang="zh-CN" sz="1600" dirty="0" smtClean="0"/>
          </a:p>
          <a:p>
            <a:pPr marL="742950" lvl="1" indent="-285750">
              <a:buFont typeface="Arial" charset="0"/>
              <a:buChar char="•"/>
            </a:pPr>
            <a:r>
              <a:rPr kumimoji="1" lang="zh-CN" altLang="en-US" sz="1600" dirty="0" smtClean="0"/>
              <a:t>解压后得到驱动的可执行文件，将其拷贝到任意环境变量目录</a:t>
            </a:r>
            <a:endParaRPr kumimoji="1" lang="en-US" altLang="zh-CN" sz="1600" dirty="0" smtClean="0"/>
          </a:p>
          <a:p>
            <a:pPr marL="742950" lvl="1" indent="-285750">
              <a:buFont typeface="Arial" charset="0"/>
              <a:buChar char="•"/>
            </a:pPr>
            <a:endParaRPr kumimoji="1" lang="en-US" altLang="zh-CN" sz="1600" dirty="0"/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sz="1600" dirty="0"/>
              <a:t>e</a:t>
            </a:r>
            <a:r>
              <a:rPr kumimoji="1" lang="en-US" altLang="zh-CN" sz="1600" dirty="0" smtClean="0"/>
              <a:t>cho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$PATH</a:t>
            </a:r>
            <a:r>
              <a:rPr kumimoji="1" lang="zh-CN" altLang="en-US" sz="1600" dirty="0" smtClean="0"/>
              <a:t>查看环境变量路径</a:t>
            </a:r>
            <a:endParaRPr kumimoji="1" lang="en-US" altLang="zh-CN" sz="1600" dirty="0" smtClean="0"/>
          </a:p>
        </p:txBody>
      </p:sp>
    </p:spTree>
    <p:extLst>
      <p:ext uri="{BB962C8B-B14F-4D97-AF65-F5344CB8AC3E}">
        <p14:creationId xmlns:p14="http://schemas.microsoft.com/office/powerpoint/2010/main" val="158672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Selenium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PhantomJS</a:t>
            </a:r>
            <a:r>
              <a:rPr lang="zh-CN" altLang="en-US" b="1" dirty="0" smtClean="0"/>
              <a:t>入门</a:t>
            </a:r>
            <a:endParaRPr kumimoji="1" lang="zh-CN" altLang="en-US" sz="3600" dirty="0"/>
          </a:p>
        </p:txBody>
      </p:sp>
      <p:sp>
        <p:nvSpPr>
          <p:cNvPr id="4" name="文本框 3"/>
          <p:cNvSpPr txBox="1"/>
          <p:nvPr/>
        </p:nvSpPr>
        <p:spPr>
          <a:xfrm>
            <a:off x="978195" y="1169582"/>
            <a:ext cx="770860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1.</a:t>
            </a:r>
            <a:r>
              <a:rPr lang="zh-CN" altLang="en-US" sz="1600" dirty="0" smtClean="0"/>
              <a:t>浏览器驱动对象</a:t>
            </a:r>
            <a:endParaRPr lang="en-US" altLang="zh-CN" sz="1600" dirty="0" smtClean="0"/>
          </a:p>
          <a:p>
            <a:r>
              <a:rPr lang="en-US" altLang="zh-CN" sz="1600" dirty="0"/>
              <a:t>	</a:t>
            </a:r>
            <a:endParaRPr lang="en-US" altLang="zh-CN" sz="1600" dirty="0" smtClean="0"/>
          </a:p>
          <a:p>
            <a:r>
              <a:rPr lang="en-US" altLang="zh-CN" sz="1600" dirty="0" smtClean="0"/>
              <a:t>	1)</a:t>
            </a:r>
            <a:r>
              <a:rPr lang="zh-CN" altLang="en-US" sz="1600" dirty="0" smtClean="0"/>
              <a:t>库的导入</a:t>
            </a:r>
            <a:endParaRPr lang="en-US" altLang="zh-CN" sz="1600" dirty="0" smtClean="0"/>
          </a:p>
          <a:p>
            <a:r>
              <a:rPr lang="en-US" altLang="zh-CN" sz="1600" dirty="0"/>
              <a:t>	</a:t>
            </a:r>
            <a:r>
              <a:rPr lang="en-US" altLang="zh-CN" sz="1600" dirty="0" smtClean="0"/>
              <a:t>	from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selenium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import</a:t>
            </a:r>
            <a:r>
              <a:rPr lang="zh-CN" altLang="en-US" sz="1600" dirty="0" smtClean="0"/>
              <a:t>  </a:t>
            </a:r>
            <a:r>
              <a:rPr lang="en-US" altLang="zh-CN" sz="1600" dirty="0" err="1" smtClean="0"/>
              <a:t>webdriver</a:t>
            </a:r>
            <a:endParaRPr lang="en-US" altLang="zh-CN" sz="1600" dirty="0" smtClean="0"/>
          </a:p>
          <a:p>
            <a:r>
              <a:rPr lang="en-US" altLang="zh-CN" sz="1600" dirty="0"/>
              <a:t>	</a:t>
            </a:r>
            <a:endParaRPr lang="en-US" altLang="zh-CN" sz="1600" dirty="0" smtClean="0"/>
          </a:p>
          <a:p>
            <a:r>
              <a:rPr lang="en-US" altLang="zh-CN" sz="1600" dirty="0"/>
              <a:t>	</a:t>
            </a:r>
            <a:r>
              <a:rPr lang="en-US" altLang="zh-CN" sz="1600" dirty="0" smtClean="0"/>
              <a:t>2)</a:t>
            </a:r>
            <a:r>
              <a:rPr lang="zh-CN" altLang="en-US" sz="1600" dirty="0" smtClean="0"/>
              <a:t>创建浏览器对象</a:t>
            </a:r>
            <a:endParaRPr lang="en-US" altLang="zh-CN" sz="1600" dirty="0" smtClean="0"/>
          </a:p>
          <a:p>
            <a:r>
              <a:rPr lang="en-US" altLang="zh-CN" sz="1600" dirty="0"/>
              <a:t>	</a:t>
            </a:r>
            <a:r>
              <a:rPr lang="en-US" altLang="zh-CN" sz="1600" dirty="0" smtClean="0"/>
              <a:t>	driver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=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webdriver.xxx</a:t>
            </a:r>
            <a:r>
              <a:rPr lang="en-US" altLang="zh-CN" sz="1600" dirty="0" smtClean="0"/>
              <a:t>()</a:t>
            </a:r>
          </a:p>
          <a:p>
            <a:r>
              <a:rPr lang="en-US" altLang="zh-CN" sz="1600" dirty="0" smtClean="0"/>
              <a:t> </a:t>
            </a:r>
            <a:r>
              <a:rPr lang="en-US" altLang="zh-CN" sz="1600" dirty="0"/>
              <a:t>	</a:t>
            </a:r>
            <a:r>
              <a:rPr lang="en-US" altLang="zh-CN" sz="1600" dirty="0" smtClean="0"/>
              <a:t>	</a:t>
            </a:r>
          </a:p>
          <a:p>
            <a:r>
              <a:rPr lang="en-US" altLang="zh-CN" sz="1600" dirty="0"/>
              <a:t>	</a:t>
            </a:r>
            <a:r>
              <a:rPr lang="en-US" altLang="zh-CN" sz="1600" dirty="0" smtClean="0"/>
              <a:t>	</a:t>
            </a:r>
            <a:r>
              <a:rPr lang="zh-CN" altLang="en-US" sz="1600" dirty="0" smtClean="0"/>
              <a:t>使用</a:t>
            </a:r>
            <a:r>
              <a:rPr lang="en-US" altLang="zh-CN" sz="1600" dirty="0" err="1" smtClean="0"/>
              <a:t>dir</a:t>
            </a:r>
            <a:r>
              <a:rPr lang="en-US" altLang="zh-CN" sz="1600" dirty="0" smtClean="0"/>
              <a:t>(driver)</a:t>
            </a:r>
            <a:r>
              <a:rPr lang="zh-CN" altLang="en-US" sz="1600" dirty="0" smtClean="0"/>
              <a:t>查看方法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en-US" altLang="zh-CN" sz="1600" dirty="0" smtClean="0"/>
              <a:t>	3)</a:t>
            </a:r>
            <a:r>
              <a:rPr lang="zh-CN" altLang="en-US" sz="1600" dirty="0" smtClean="0"/>
              <a:t>浏览器尺寸相关操作</a:t>
            </a:r>
            <a:endParaRPr lang="en-US" altLang="zh-CN" sz="1600" dirty="0" smtClean="0"/>
          </a:p>
          <a:p>
            <a:r>
              <a:rPr lang="en-US" altLang="zh-CN" sz="1600" dirty="0"/>
              <a:t>	</a:t>
            </a:r>
            <a:r>
              <a:rPr lang="en-US" altLang="zh-CN" sz="1600" dirty="0" smtClean="0"/>
              <a:t>	</a:t>
            </a:r>
          </a:p>
          <a:p>
            <a:r>
              <a:rPr lang="en-US" altLang="zh-CN" sz="1600" dirty="0" smtClean="0"/>
              <a:t>		</a:t>
            </a:r>
            <a:r>
              <a:rPr lang="en-US" altLang="zh-CN" sz="1600" dirty="0" err="1" smtClean="0"/>
              <a:t>maximize_window</a:t>
            </a:r>
            <a:r>
              <a:rPr lang="en-US" altLang="zh-CN" sz="1600" dirty="0" smtClean="0"/>
              <a:t>()		</a:t>
            </a:r>
            <a:r>
              <a:rPr lang="zh-CN" altLang="en-US" sz="1600" dirty="0" smtClean="0"/>
              <a:t>最大化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en-US" altLang="zh-CN" sz="1600" dirty="0" smtClean="0"/>
              <a:t>	4)</a:t>
            </a:r>
            <a:r>
              <a:rPr lang="zh-CN" altLang="en-US" sz="1600" dirty="0" smtClean="0"/>
              <a:t>浏览器</a:t>
            </a:r>
            <a:r>
              <a:rPr lang="zh-CN" altLang="en-US" sz="1600" dirty="0"/>
              <a:t>的关闭</a:t>
            </a:r>
            <a:r>
              <a:rPr lang="zh-CN" altLang="en-US" sz="1600" dirty="0" smtClean="0"/>
              <a:t>操作</a:t>
            </a:r>
            <a:endParaRPr lang="en-US" altLang="zh-CN" sz="1600" dirty="0"/>
          </a:p>
          <a:p>
            <a:r>
              <a:rPr lang="en-US" altLang="zh-CN" sz="1600" dirty="0"/>
              <a:t>		close()			</a:t>
            </a:r>
            <a:r>
              <a:rPr lang="zh-CN" altLang="en-US" sz="1600" dirty="0"/>
              <a:t>关闭当前标签</a:t>
            </a:r>
            <a:r>
              <a:rPr lang="en-US" altLang="zh-CN" sz="1600" dirty="0"/>
              <a:t>/</a:t>
            </a:r>
            <a:r>
              <a:rPr lang="zh-CN" altLang="en-US" sz="1600" dirty="0" smtClean="0"/>
              <a:t>窗口</a:t>
            </a:r>
            <a:endParaRPr lang="en-US" altLang="zh-CN" sz="1600" dirty="0"/>
          </a:p>
          <a:p>
            <a:r>
              <a:rPr lang="en-US" altLang="zh-CN" sz="1600" dirty="0"/>
              <a:t>		quit()			</a:t>
            </a:r>
            <a:r>
              <a:rPr lang="zh-CN" altLang="en-US" sz="1600" dirty="0"/>
              <a:t>关闭所有标签</a:t>
            </a:r>
            <a:r>
              <a:rPr lang="en-US" altLang="zh-CN" sz="1600" dirty="0"/>
              <a:t>/</a:t>
            </a:r>
            <a:r>
              <a:rPr lang="zh-CN" altLang="en-US" sz="1600" dirty="0" smtClean="0"/>
              <a:t>窗口</a:t>
            </a:r>
            <a:endParaRPr lang="en-US" altLang="zh-CN" sz="1600" dirty="0" smtClean="0"/>
          </a:p>
          <a:p>
            <a:r>
              <a:rPr lang="en-US" altLang="zh-CN" sz="1600" dirty="0"/>
              <a:t>	</a:t>
            </a:r>
            <a:endParaRPr lang="en-US" altLang="zh-CN" sz="1600" dirty="0" smtClean="0"/>
          </a:p>
          <a:p>
            <a:r>
              <a:rPr lang="en-US" altLang="zh-CN" sz="1600" dirty="0"/>
              <a:t>	</a:t>
            </a:r>
            <a:r>
              <a:rPr lang="zh-CN" altLang="en-US" sz="1600" dirty="0" smtClean="0"/>
              <a:t>案例</a:t>
            </a:r>
            <a:r>
              <a:rPr lang="en-US" altLang="zh-CN" sz="1600" dirty="0" smtClean="0"/>
              <a:t>:</a:t>
            </a:r>
          </a:p>
          <a:p>
            <a:r>
              <a:rPr lang="en-US" altLang="zh-CN" sz="1600" dirty="0"/>
              <a:t>	</a:t>
            </a:r>
            <a:r>
              <a:rPr lang="en-US" altLang="zh-CN" sz="1600" dirty="0" smtClean="0"/>
              <a:t>	</a:t>
            </a:r>
            <a:r>
              <a:rPr lang="zh-CN" altLang="en-US" sz="1600" dirty="0" smtClean="0"/>
              <a:t>脚本操作打开一个测试浏览器，并最大化</a:t>
            </a:r>
            <a:endParaRPr lang="en-US" altLang="zh-CN" sz="1600" dirty="0" smtClean="0"/>
          </a:p>
        </p:txBody>
      </p:sp>
    </p:spTree>
    <p:extLst>
      <p:ext uri="{BB962C8B-B14F-4D97-AF65-F5344CB8AC3E}">
        <p14:creationId xmlns:p14="http://schemas.microsoft.com/office/powerpoint/2010/main" val="23101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Selenium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PhantomJS</a:t>
            </a:r>
            <a:r>
              <a:rPr lang="zh-CN" altLang="en-US" b="1" dirty="0" smtClean="0"/>
              <a:t>入门</a:t>
            </a:r>
            <a:endParaRPr kumimoji="1" lang="zh-CN" altLang="en-US" sz="3600" dirty="0"/>
          </a:p>
        </p:txBody>
      </p:sp>
      <p:sp>
        <p:nvSpPr>
          <p:cNvPr id="4" name="文本框 3"/>
          <p:cNvSpPr txBox="1"/>
          <p:nvPr/>
        </p:nvSpPr>
        <p:spPr>
          <a:xfrm>
            <a:off x="1392864" y="1467292"/>
            <a:ext cx="7070651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创建一个浏览器对象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2" indent="-342900">
              <a:buFont typeface="+mj-lt"/>
              <a:buAutoNum type="arabicPeriod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driver = webdriver.PhantomJS()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加载网页：</a:t>
            </a:r>
            <a:endParaRPr kumimoji="1"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driver.get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("http://www.baidu.com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/")</a:t>
            </a:r>
          </a:p>
          <a:p>
            <a:pPr marL="800100" lvl="1" indent="-342900">
              <a:buFont typeface="Arial" charset="0"/>
              <a:buChar char="•"/>
            </a:pPr>
            <a:endParaRPr kumimoji="1"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保存页面快照</a:t>
            </a: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driver.save_screenshot("baidu.png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")</a:t>
            </a:r>
          </a:p>
          <a:p>
            <a:pPr marL="342900" indent="-342900">
              <a:buFont typeface="+mj-lt"/>
              <a:buAutoNum type="arabicPeriod"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定位和操作：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driver.find_element_by_xpath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(“</a:t>
            </a:r>
            <a:r>
              <a:rPr lang="mr-IN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//*[@</a:t>
            </a:r>
            <a:r>
              <a:rPr lang="mr-IN" altLang="zh-CN" sz="1600" dirty="0" err="1">
                <a:latin typeface="Hiragino Sans GB W3" charset="-122"/>
                <a:ea typeface="Hiragino Sans GB W3" charset="-122"/>
                <a:cs typeface="Hiragino Sans GB W3" charset="-122"/>
              </a:rPr>
              <a:t>id</a:t>
            </a:r>
            <a:r>
              <a:rPr lang="mr-IN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="u1"]/</a:t>
            </a:r>
            <a:r>
              <a:rPr lang="mr-IN" altLang="zh-CN" sz="1600" dirty="0" err="1">
                <a:latin typeface="Hiragino Sans GB W3" charset="-122"/>
                <a:ea typeface="Hiragino Sans GB W3" charset="-122"/>
                <a:cs typeface="Hiragino Sans GB W3" charset="-122"/>
              </a:rPr>
              <a:t>a</a:t>
            </a:r>
            <a:r>
              <a:rPr lang="mr-IN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[1]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93182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610269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Selenium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PhantomJS</a:t>
            </a:r>
            <a:r>
              <a:rPr lang="zh-CN" altLang="en-US" b="1" dirty="0" smtClean="0"/>
              <a:t>入门</a:t>
            </a:r>
            <a:endParaRPr kumimoji="1"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999460" y="1411980"/>
            <a:ext cx="690053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查看请求信息：</a:t>
            </a: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driver.page_source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获取源码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driver.get_cookies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()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获取浏览器中存储的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cookies</a:t>
            </a:r>
          </a:p>
          <a:p>
            <a:pPr marL="800100" lvl="1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driver.current_url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查看当前</a:t>
            </a: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url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zh-CN" sz="1600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driver.title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				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查看当前标签的标题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5358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28011</TotalTime>
  <Pages>0</Pages>
  <Words>583</Words>
  <Characters>0</Characters>
  <Application>Microsoft Macintosh PowerPoint</Application>
  <DocSecurity>0</DocSecurity>
  <PresentationFormat>全屏显示(4:3)</PresentationFormat>
  <Lines>0</Lines>
  <Paragraphs>283</Paragraphs>
  <Slides>23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Arial</vt:lpstr>
      <vt:lpstr>Calibri</vt:lpstr>
      <vt:lpstr>Eurostile</vt:lpstr>
      <vt:lpstr>Hiragino Sans GB W3</vt:lpstr>
      <vt:lpstr>Wingdings</vt:lpstr>
      <vt:lpstr>宋体</vt:lpstr>
      <vt:lpstr>微软雅黑</vt:lpstr>
      <vt:lpstr>1_Office 主题</vt:lpstr>
      <vt:lpstr>PowerPoint 演示文稿</vt:lpstr>
      <vt:lpstr>第三部分课程概要</vt:lpstr>
      <vt:lpstr>后续爬虫代码的建议</vt:lpstr>
      <vt:lpstr>动态HTML技术了解</vt:lpstr>
      <vt:lpstr>Selenium和PhantomJS</vt:lpstr>
      <vt:lpstr>Selenium和PhantomJS</vt:lpstr>
      <vt:lpstr>Selenium和PhantomJS入门</vt:lpstr>
      <vt:lpstr>Selenium和PhantomJS入门</vt:lpstr>
      <vt:lpstr>Selenium和PhantomJS入门</vt:lpstr>
      <vt:lpstr>页面元素定位</vt:lpstr>
      <vt:lpstr>对元素的操作</vt:lpstr>
      <vt:lpstr>页面元素定位</vt:lpstr>
      <vt:lpstr>页面元素定位</vt:lpstr>
      <vt:lpstr>页面元素定位</vt:lpstr>
      <vt:lpstr>窗口与框架</vt:lpstr>
      <vt:lpstr>动手练习</vt:lpstr>
      <vt:lpstr>Cookie相关操作</vt:lpstr>
      <vt:lpstr>页面等待</vt:lpstr>
      <vt:lpstr>动手练习</vt:lpstr>
      <vt:lpstr>Selenium总结</vt:lpstr>
      <vt:lpstr>Tesseract</vt:lpstr>
      <vt:lpstr>Tesseract处理规范的文字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cp:keywords/>
  <dc:description/>
  <cp:lastModifiedBy>Microsoft Office 用户</cp:lastModifiedBy>
  <cp:revision>199</cp:revision>
  <dcterms:created xsi:type="dcterms:W3CDTF">2015-04-23T13:51:39Z</dcterms:created>
  <dcterms:modified xsi:type="dcterms:W3CDTF">2018-03-27T06:58:37Z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2052-9.1.0.4994</vt:lpwstr>
  </property>
</Properties>
</file>